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7150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2B45E77-ACFB-49F7-86DB-9A7F7AFD588C}">
  <a:tblStyle styleId="{C2B45E77-ACFB-49F7-86DB-9A7F7AFD588C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827305"/>
            <a:ext cx="8520600" cy="228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996627"/>
            <a:ext cx="8520600" cy="880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229027"/>
            <a:ext cx="8520600" cy="2181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280527"/>
            <a:ext cx="3999900" cy="379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280527"/>
            <a:ext cx="3999900" cy="379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500166"/>
            <a:ext cx="6367800" cy="4545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38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114527"/>
            <a:ext cx="4045200" cy="1372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804527"/>
            <a:ext cx="3837000" cy="4105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700638"/>
            <a:ext cx="5998800" cy="67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FF5000"/>
              </a:buClr>
              <a:buSzPct val="100000"/>
              <a:buFont typeface="Proxima Nova"/>
              <a:buNone/>
              <a:defRPr b="1" sz="2800">
                <a:solidFill>
                  <a:srgbClr val="FF5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Proxima Nova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3.png"/><Relationship Id="rId4" Type="http://schemas.openxmlformats.org/officeDocument/2006/relationships/image" Target="../media/image09.png"/><Relationship Id="rId5" Type="http://schemas.openxmlformats.org/officeDocument/2006/relationships/image" Target="../media/image0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3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hyperlink" Target="http://www.qwinix.io" TargetMode="External"/><Relationship Id="rId6" Type="http://schemas.openxmlformats.org/officeDocument/2006/relationships/image" Target="../media/image04.png"/><Relationship Id="rId7" Type="http://schemas.openxmlformats.org/officeDocument/2006/relationships/image" Target="../media/image05.png"/><Relationship Id="rId8" Type="http://schemas.openxmlformats.org/officeDocument/2006/relationships/image" Target="../media/image0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Relationship Id="rId4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827305"/>
            <a:ext cx="8520600" cy="228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Active Record and Models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4179875"/>
            <a:ext cx="4203900" cy="118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Akshay Simha S R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Software Developer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889 253 8433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asimha@qwinix.io</a:t>
            </a:r>
            <a:r>
              <a:rPr lang="en" sz="2000"/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4628400" y="4179875"/>
            <a:ext cx="4203900" cy="118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Sasi Kumar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Senior Software Developer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303 459 4310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snarayanasamy@qwinix.io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CRUD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/>
              <a:t>Delete</a:t>
            </a:r>
          </a:p>
          <a:p>
            <a: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product = Product.find_by(name: 'BENZ')</a:t>
            </a:r>
          </a:p>
          <a:p>
            <a: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product.destroy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22" name="Shape 122"/>
          <p:cNvGraphicFramePr/>
          <p:nvPr/>
        </p:nvGraphicFramePr>
        <p:xfrm>
          <a:off x="383475" y="177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{C2B45E77-ACFB-49F7-86DB-9A7F7AFD588C}</a:tableStyleId>
              </a:tblPr>
              <a:tblGrid>
                <a:gridCol w="4072225"/>
              </a:tblGrid>
              <a:tr h="7582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Validations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Validations are used to ensure that only valid data is saved into your database.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Client-side validations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Controller-level validations 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137160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 sz="2400">
                <a:solidFill>
                  <a:srgbClr val="333333"/>
                </a:solidFill>
                <a:highlight>
                  <a:srgbClr val="FFFFFF"/>
                </a:highlight>
              </a:rPr>
              <a:t>	Controller-level validations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Validations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Example: </a:t>
            </a:r>
          </a:p>
          <a:p>
            <a: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class Person &lt; ApplicationRecord</a:t>
            </a:r>
          </a:p>
          <a:p>
            <a: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222222"/>
                </a:solidFill>
              </a:rPr>
              <a:t>  </a:t>
            </a:r>
            <a:r>
              <a:rPr lang="en">
                <a:solidFill>
                  <a:srgbClr val="333333"/>
                </a:solidFill>
              </a:rPr>
              <a:t>validates :name, presence: true</a:t>
            </a:r>
          </a:p>
          <a:p>
            <a: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end</a:t>
            </a:r>
          </a:p>
          <a:p>
            <a: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 </a:t>
            </a:r>
          </a:p>
          <a:p>
            <a: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Person.create(name: "John Doe").valid? # =&gt; true</a:t>
            </a:r>
          </a:p>
          <a:p>
            <a: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Person.create(name: nil).valid? # =&gt; false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Validations Methods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Test case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en" sz="1500"/>
              <a:t>  </a:t>
            </a:r>
            <a:r>
              <a:rPr lang="en" sz="1500"/>
              <a:t>i</a:t>
            </a:r>
            <a:r>
              <a:rPr lang="en" sz="1500"/>
              <a:t>t "should validate the post validation" do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en" sz="1500"/>
              <a:t>    post = Post.new()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en" sz="1500"/>
              <a:t>    expect(post.valid?).to be_falsey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en" sz="1500"/>
              <a:t>  end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en" sz="1500"/>
              <a:t>  it "Should validate precense of name" do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en" sz="1500"/>
              <a:t>    post = Post.new(name: "name", title: "title")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500"/>
              <a:t>    expect(post).to be_valid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en" sz="1500"/>
              <a:t>  end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Validations Methods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Errors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&gt;&gt; p = Person.new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# =&gt; #&lt;Person id: nil, name: nil&gt;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&gt;&gt; p.errors.messages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# =&gt; {}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&gt;&gt; p.valid?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# =&gt; false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&gt;&gt; p.errors.messages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# =&gt; {name:["can't be blank"]}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&gt;&gt; p = Person.create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Associations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673100" marR="21590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rgbClr val="333333"/>
              </a:buClr>
              <a:buSzPct val="100000"/>
              <a:buFont typeface="Proxima Nova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belongs_to</a:t>
            </a:r>
          </a:p>
          <a:p>
            <a:pPr indent="-342900" lvl="0" marL="673100" marR="21590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rgbClr val="333333"/>
              </a:buClr>
              <a:buSzPct val="100000"/>
              <a:buFont typeface="Proxima Nova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has_one</a:t>
            </a:r>
          </a:p>
          <a:p>
            <a:pPr indent="-342900" lvl="0" marL="673100" marR="21590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rgbClr val="333333"/>
              </a:buClr>
              <a:buSzPct val="100000"/>
              <a:buFont typeface="Proxima Nova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has_many</a:t>
            </a:r>
          </a:p>
          <a:p>
            <a:pPr indent="-342900" lvl="0" marL="673100" marR="21590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rgbClr val="333333"/>
              </a:buClr>
              <a:buSzPct val="100000"/>
              <a:buFont typeface="Proxima Nova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has_many :through</a:t>
            </a:r>
          </a:p>
          <a:p>
            <a:pPr indent="-342900" lvl="0" marL="673100" marR="21590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rgbClr val="333333"/>
              </a:buClr>
              <a:buSzPct val="100000"/>
              <a:buFont typeface="Proxima Nova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has_one :through</a:t>
            </a:r>
          </a:p>
          <a:p>
            <a:pPr indent="-342900" lvl="0" marL="673100" marR="215900" rtl="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rgbClr val="333333"/>
              </a:buClr>
              <a:buSzPct val="100000"/>
              <a:buFont typeface="Proxima Nova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has_and_belongs_to_many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Associations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215900" rtl="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Belongs_to									has_one</a:t>
            </a:r>
          </a:p>
        </p:txBody>
      </p:sp>
      <p:pic>
        <p:nvPicPr>
          <p:cNvPr descr="Screen Shot 2016-09-05 at 10.51.10 PM.png"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29175"/>
            <a:ext cx="4552199" cy="239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9-05 at 10.51.23 PM.png"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2200" y="1707762"/>
            <a:ext cx="4621549" cy="22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Associations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215900" rtl="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Has_many	</a:t>
            </a:r>
          </a:p>
        </p:txBody>
      </p:sp>
      <p:pic>
        <p:nvPicPr>
          <p:cNvPr descr="Screen Shot 2016-09-05 at 10.51.30 PM.png"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825" y="1664000"/>
            <a:ext cx="58483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Associations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215900" rtl="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has_many :through </a:t>
            </a:r>
          </a:p>
        </p:txBody>
      </p:sp>
      <p:pic>
        <p:nvPicPr>
          <p:cNvPr descr="Screen Shot 2016-09-05 at 10.52.00 PM.png"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775" y="219075"/>
            <a:ext cx="4658900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Associations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215900" rtl="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has_one :through</a:t>
            </a:r>
          </a:p>
        </p:txBody>
      </p:sp>
      <p:pic>
        <p:nvPicPr>
          <p:cNvPr descr="Screen Shot 2016-09-05 at 10.52.46 PM.png"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325" y="0"/>
            <a:ext cx="4742624" cy="494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Content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chemeClr val="dk1"/>
                </a:solidFill>
              </a:rPr>
              <a:t>Introduction to ORM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Convention and Configuration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Creating Active Record Model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CRUD operations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Validations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Associations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Associations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215900" rtl="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has_and_belongs_to_many</a:t>
            </a:r>
          </a:p>
        </p:txBody>
      </p:sp>
      <p:pic>
        <p:nvPicPr>
          <p:cNvPr descr="Screen Shot 2016-09-05 at 10.53.15 PM.png"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300" y="98974"/>
            <a:ext cx="4568225" cy="48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 H A N K  Y O U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371" y="1269025"/>
            <a:ext cx="3967250" cy="13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311700" y="2775850"/>
            <a:ext cx="8520600" cy="22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HQ  I  North America</a:t>
            </a:r>
            <a:br>
              <a:rPr lang="en" sz="18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9155 E Nichols Ave, Suite 300 </a:t>
            </a:r>
            <a:br>
              <a:rPr lang="en" sz="18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Centennial, CO 80112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www.qwinix.io</a:t>
            </a:r>
            <a:r>
              <a:rPr b="1" lang="en" sz="18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 | 303 459 4310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5000"/>
                </a:solidFill>
                <a:latin typeface="Roboto"/>
                <a:ea typeface="Roboto"/>
                <a:cs typeface="Roboto"/>
                <a:sym typeface="Roboto"/>
              </a:rPr>
              <a:t>facebook.com/qwinix		@Qwinix		Qwinix Technologies</a:t>
            </a:r>
          </a:p>
        </p:txBody>
      </p:sp>
      <p:pic>
        <p:nvPicPr>
          <p:cNvPr descr="QWN-PPT-Master-08.png" id="196" name="Shape 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1366" y="4523022"/>
            <a:ext cx="277444" cy="277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WN-PPT-Master-09.png" id="197" name="Shape 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2596" y="4551847"/>
            <a:ext cx="277444" cy="277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WN-PPT-Master-10.png" id="198" name="Shape 1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7844" y="4523028"/>
            <a:ext cx="277444" cy="277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Introduction To ORM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ORM Object-Relational Mapping (ORM) allows you to work with objects and have them saved to the database automatically. It can greatly simplify create-read-update-delete (CRUD) operations and make your code more object-oriented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descr="bridge.jpg"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2610225"/>
            <a:ext cx="6335974" cy="2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Con</a:t>
            </a:r>
            <a:r>
              <a:rPr lang="en"/>
              <a:t>vention and Configurations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Naming Conventions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08-31 at 10.05.53 AM.png"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649" y="1379338"/>
            <a:ext cx="3364700" cy="347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Convention and Configurations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Schema Conventions</a:t>
            </a:r>
          </a:p>
          <a:p>
            <a:pPr indent="-330200" lvl="0" marL="673100" marR="215900" rtl="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rgbClr val="333333"/>
              </a:buClr>
              <a:buSzPct val="100000"/>
              <a:buFont typeface="Arial"/>
            </a:pPr>
            <a:r>
              <a:rPr b="1" lang="en" sz="1600">
                <a:solidFill>
                  <a:srgbClr val="333333"/>
                </a:solidFill>
                <a:highlight>
                  <a:srgbClr val="FFFFFF"/>
                </a:highlight>
              </a:rPr>
              <a:t>Foreign keys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 - These fields should be named following the pattern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singularized_table_name_id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 (e.g.,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item_id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order_id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). These are the fields that Active Record will look for when you create associations between your models.</a:t>
            </a:r>
          </a:p>
          <a:p>
            <a:pPr lvl="0" marR="215900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30200" lvl="0" marL="673100" marR="215900" rtl="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rgbClr val="333333"/>
              </a:buClr>
              <a:buSzPct val="100000"/>
              <a:buFont typeface="Arial"/>
            </a:pPr>
            <a:r>
              <a:rPr b="1" lang="en" sz="1600">
                <a:solidFill>
                  <a:srgbClr val="333333"/>
                </a:solidFill>
                <a:highlight>
                  <a:srgbClr val="FFFFFF"/>
                </a:highlight>
              </a:rPr>
              <a:t>Primary keys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 - By default, Active Record will use an integer column named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id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 as the table's primary key.</a:t>
            </a:r>
          </a:p>
          <a:p>
            <a:pPr indent="-330200" lvl="1" marL="914400" marR="215900" rtl="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rgbClr val="333333"/>
              </a:buClr>
              <a:buSzPct val="100000"/>
              <a:buFont typeface="Arial"/>
              <a:buAutoNum type="alphaLcPeriod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Created_at</a:t>
            </a:r>
          </a:p>
          <a:p>
            <a:pPr indent="-330200" lvl="1" marL="914400" marR="215900" rtl="0">
              <a:lnSpc>
                <a:spcPct val="150000"/>
              </a:lnSpc>
              <a:spcBef>
                <a:spcPts val="0"/>
              </a:spcBef>
              <a:spcAft>
                <a:spcPts val="1700"/>
              </a:spcAft>
              <a:buClr>
                <a:srgbClr val="333333"/>
              </a:buClr>
              <a:buSzPct val="100000"/>
              <a:buFont typeface="Arial"/>
              <a:buAutoNum type="alphaLcPeriod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updated_at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  <a:r>
              <a:rPr lang="en"/>
              <a:t>reating Active Record Model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4572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class Product &lt; ApplicationRecord</a:t>
            </a:r>
          </a:p>
          <a:p>
            <a:pPr indent="457200" lvl="0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0" lvl="0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9" name="Shape 89"/>
          <p:cNvGraphicFramePr/>
          <p:nvPr/>
        </p:nvGraphicFramePr>
        <p:xfrm>
          <a:off x="2053425" y="172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{C2B45E77-ACFB-49F7-86DB-9A7F7AFD588C}</a:tableStyleId>
              </a:tblPr>
              <a:tblGrid>
                <a:gridCol w="3676400"/>
              </a:tblGrid>
              <a:tr h="10551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  <a:r>
              <a:rPr lang="en"/>
              <a:t>RUD</a:t>
            </a:r>
          </a:p>
        </p:txBody>
      </p:sp>
      <p:pic>
        <p:nvPicPr>
          <p:cNvPr descr="CRUD.png"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200" y="-12"/>
            <a:ext cx="4953000" cy="1990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" name="Shape 96"/>
          <p:cNvGraphicFramePr/>
          <p:nvPr/>
        </p:nvGraphicFramePr>
        <p:xfrm>
          <a:off x="49500" y="18511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{C2B45E77-ACFB-49F7-86DB-9A7F7AFD588C}</a:tableStyleId>
              </a:tblPr>
              <a:tblGrid>
                <a:gridCol w="7239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= Product.Create(name: product_one, price:100)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7" name="Shape 97"/>
          <p:cNvGraphicFramePr/>
          <p:nvPr/>
        </p:nvGraphicFramePr>
        <p:xfrm>
          <a:off x="49500" y="29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{C2B45E77-ACFB-49F7-86DB-9A7F7AFD588C}</a:tableStyleId>
              </a:tblPr>
              <a:tblGrid>
                <a:gridCol w="2779550"/>
              </a:tblGrid>
              <a:tr h="2106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= Product.new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Product.name = “laptop”|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Product.price = 100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Product.save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8" name="Shape 98"/>
          <p:cNvGraphicFramePr/>
          <p:nvPr/>
        </p:nvGraphicFramePr>
        <p:xfrm>
          <a:off x="3169850" y="29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{C2B45E77-ACFB-49F7-86DB-9A7F7AFD588C}</a:tableStyleId>
              </a:tblPr>
              <a:tblGrid>
                <a:gridCol w="3051700"/>
              </a:tblGrid>
              <a:tr h="2106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= Product.new do |p|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 p.name = “laptop”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 p.price = 100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end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CRUD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/>
              <a:t>Read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products = Product.all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product = Product.find_by(name :”BMW”)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products = Product.where(name: BMW, class: ‘S7’).order(created_at: :desc)</a:t>
            </a:r>
          </a:p>
        </p:txBody>
      </p:sp>
      <p:graphicFrame>
        <p:nvGraphicFramePr>
          <p:cNvPr id="105" name="Shape 105"/>
          <p:cNvGraphicFramePr/>
          <p:nvPr/>
        </p:nvGraphicFramePr>
        <p:xfrm>
          <a:off x="383475" y="177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{C2B45E77-ACFB-49F7-86DB-9A7F7AFD588C}</a:tableStyleId>
              </a:tblPr>
              <a:tblGrid>
                <a:gridCol w="2779550"/>
              </a:tblGrid>
              <a:tr h="5665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6" name="Shape 106"/>
          <p:cNvGraphicFramePr/>
          <p:nvPr/>
        </p:nvGraphicFramePr>
        <p:xfrm>
          <a:off x="383475" y="272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{C2B45E77-ACFB-49F7-86DB-9A7F7AFD588C}</a:tableStyleId>
              </a:tblPr>
              <a:tblGrid>
                <a:gridCol w="4270150"/>
              </a:tblGrid>
              <a:tr h="5665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7" name="Shape 107"/>
          <p:cNvGraphicFramePr/>
          <p:nvPr/>
        </p:nvGraphicFramePr>
        <p:xfrm>
          <a:off x="383475" y="390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{C2B45E77-ACFB-49F7-86DB-9A7F7AFD588C}</a:tableStyleId>
              </a:tblPr>
              <a:tblGrid>
                <a:gridCol w="7498750"/>
              </a:tblGrid>
              <a:tr h="5665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CRUD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/>
              <a:t>Update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product = Product.find_by(name: ‘BMW’)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product.name = ‘BENZ’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/>
              <a:t>roduct</a:t>
            </a:r>
            <a:r>
              <a:rPr lang="en"/>
              <a:t>.save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product</a:t>
            </a:r>
            <a:r>
              <a:rPr lang="en">
                <a:solidFill>
                  <a:srgbClr val="333333"/>
                </a:solidFill>
              </a:rPr>
              <a:t> = Product.find_by(name: BMW)</a:t>
            </a:r>
          </a:p>
          <a:p>
            <a: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product</a:t>
            </a:r>
            <a:r>
              <a:rPr lang="en">
                <a:solidFill>
                  <a:srgbClr val="333333"/>
                </a:solidFill>
              </a:rPr>
              <a:t>.update(name: 'BENZ')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14" name="Shape 114"/>
          <p:cNvGraphicFramePr/>
          <p:nvPr/>
        </p:nvGraphicFramePr>
        <p:xfrm>
          <a:off x="383475" y="177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{C2B45E77-ACFB-49F7-86DB-9A7F7AFD588C}</a:tableStyleId>
              </a:tblPr>
              <a:tblGrid>
                <a:gridCol w="4022750"/>
              </a:tblGrid>
              <a:tr h="14015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5" name="Shape 115"/>
          <p:cNvGraphicFramePr/>
          <p:nvPr/>
        </p:nvGraphicFramePr>
        <p:xfrm>
          <a:off x="383475" y="371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{C2B45E77-ACFB-49F7-86DB-9A7F7AFD588C}</a:tableStyleId>
              </a:tblPr>
              <a:tblGrid>
                <a:gridCol w="3936150"/>
              </a:tblGrid>
              <a:tr h="8201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